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7" r:id="rId2"/>
    <p:sldId id="273" r:id="rId3"/>
    <p:sldId id="268" r:id="rId4"/>
    <p:sldId id="258" r:id="rId5"/>
    <p:sldId id="272" r:id="rId6"/>
    <p:sldId id="261" r:id="rId7"/>
    <p:sldId id="259" r:id="rId8"/>
    <p:sldId id="262" r:id="rId9"/>
    <p:sldId id="263" r:id="rId10"/>
    <p:sldId id="270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52" autoAdjust="0"/>
  </p:normalViewPr>
  <p:slideViewPr>
    <p:cSldViewPr snapToGrid="0" showGuides="1">
      <p:cViewPr varScale="1">
        <p:scale>
          <a:sx n="102" d="100"/>
          <a:sy n="102" d="100"/>
        </p:scale>
        <p:origin x="200" y="74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08093524836449"/>
          <c:y val="6.6683818935054165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B_1- Checking account</c:v>
                </c:pt>
                <c:pt idx="1">
                  <c:v>B_2- Savings account</c:v>
                </c:pt>
                <c:pt idx="2">
                  <c:v>P_2- payment factor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23/04/24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ashapp-vda733z7wq-ue.a.run.app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68750" y="3444079"/>
            <a:ext cx="9454511" cy="27084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   ANALYSIS OF AMERICAN EXPRESS</a:t>
            </a:r>
          </a:p>
          <a:p>
            <a:pPr algn="ctr">
              <a:tabLst>
                <a:tab pos="347663" algn="l"/>
              </a:tabLst>
            </a:pPr>
            <a:endParaRPr lang="en-US" sz="4400" b="1" dirty="0">
              <a:solidFill>
                <a:schemeClr val="bg1"/>
              </a:solidFill>
              <a:latin typeface="+mj-lt"/>
            </a:endParaRPr>
          </a:p>
          <a:p>
            <a:pPr algn="ctr">
              <a:tabLst>
                <a:tab pos="347663" algn="l"/>
              </a:tabLst>
            </a:pPr>
            <a:endParaRPr lang="en-US" sz="4400" b="1" dirty="0">
              <a:solidFill>
                <a:schemeClr val="bg1"/>
              </a:solidFill>
              <a:latin typeface="+mj-lt"/>
            </a:endParaRPr>
          </a:p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Aman Jaglan 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3911107" y="165381"/>
            <a:ext cx="436978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Delinquency Analysis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pic>
        <p:nvPicPr>
          <p:cNvPr id="45" name="Picture 44" descr="A graph of a bar chart&#10;&#10;Description automatically generated">
            <a:extLst>
              <a:ext uri="{FF2B5EF4-FFF2-40B4-BE49-F238E27FC236}">
                <a16:creationId xmlns:a16="http://schemas.microsoft.com/office/drawing/2014/main" id="{F574BD7C-04A3-D8C4-B850-9306B6F6F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0289"/>
            <a:ext cx="4441419" cy="3484942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3602075E-8FAD-2F53-4019-A0D41F6AB7CE}"/>
              </a:ext>
            </a:extLst>
          </p:cNvPr>
          <p:cNvSpPr txBox="1"/>
          <p:nvPr/>
        </p:nvSpPr>
        <p:spPr>
          <a:xfrm>
            <a:off x="6195270" y="573339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factor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4A82D7E-0C2F-5628-86AB-CE513F0905A8}"/>
              </a:ext>
            </a:extLst>
          </p:cNvPr>
          <p:cNvSpPr txBox="1"/>
          <p:nvPr/>
        </p:nvSpPr>
        <p:spPr>
          <a:xfrm>
            <a:off x="6195270" y="4319144"/>
            <a:ext cx="1577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Balance Factor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6C588C6-2D60-26A7-1E29-80255DD947AF}"/>
              </a:ext>
            </a:extLst>
          </p:cNvPr>
          <p:cNvSpPr txBox="1"/>
          <p:nvPr/>
        </p:nvSpPr>
        <p:spPr>
          <a:xfrm>
            <a:off x="6204403" y="5022204"/>
            <a:ext cx="16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Payment factor</a:t>
            </a:r>
          </a:p>
        </p:txBody>
      </p:sp>
      <p:pic>
        <p:nvPicPr>
          <p:cNvPr id="206" name="Picture 205" descr="A close-up of a graph&#10;&#10;Description automatically generated">
            <a:extLst>
              <a:ext uri="{FF2B5EF4-FFF2-40B4-BE49-F238E27FC236}">
                <a16:creationId xmlns:a16="http://schemas.microsoft.com/office/drawing/2014/main" id="{E6EF98BC-851B-EEB6-712A-74DC6FD9A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893" y="708291"/>
            <a:ext cx="7616793" cy="28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85687" y="2889551"/>
            <a:ext cx="2557586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Söhne"/>
              </a:rPr>
              <a:t>Central Clustering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Söhne"/>
              </a:rPr>
              <a:t>: Most balances and payments cluster around moderate values with fewer extremes.</a:t>
            </a:r>
          </a:p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Söhne"/>
              </a:rPr>
              <a:t>Risk Indicators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Söhne"/>
              </a:rPr>
              <a:t>: Larger, darker points signal higher risk, predominantly at higher balances.</a:t>
            </a:r>
          </a:p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  <a:latin typeface="Söhne"/>
              </a:rPr>
              <a:t>Balance-Risk Link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Söhne"/>
              </a:rPr>
              <a:t>: Higher balances correlate with varied risk levels, suggested by diverse point colors and sizes.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Risk Factor Analysis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FC0A244-1D48-BA25-5F7B-0AD53D243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96" y="1476245"/>
            <a:ext cx="5721903" cy="36884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8DA2F8-2CC9-74DD-2D48-1F11681B096B}"/>
              </a:ext>
            </a:extLst>
          </p:cNvPr>
          <p:cNvSpPr txBox="1"/>
          <p:nvPr/>
        </p:nvSpPr>
        <p:spPr>
          <a:xfrm>
            <a:off x="8705589" y="6481180"/>
            <a:ext cx="231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Dashapp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8827" y="12859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0" y="2872949"/>
            <a:ext cx="2917669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S_3 : Spend </a:t>
            </a:r>
            <a:r>
              <a:rPr lang="en-US" sz="1400" b="0" i="0" u="none" strike="noStrike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Behavior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P_2 : Payment </a:t>
            </a:r>
            <a:r>
              <a:rPr lang="en-US" sz="1400" b="0" i="0" u="none" strike="noStrike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Behavior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D_39 : Delinquency </a:t>
            </a:r>
            <a:r>
              <a:rPr lang="en-US" sz="1400" b="0" i="0" u="none" strike="noStrike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</a:rPr>
              <a:t>Behavior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B_1 : Balance type 1 (Checking account)</a:t>
            </a:r>
          </a:p>
          <a:p>
            <a:r>
              <a:rPr lang="en-US" sz="1400" dirty="0">
                <a:solidFill>
                  <a:schemeClr val="bg1"/>
                </a:solidFill>
              </a:rPr>
              <a:t>B_2: Balance Type 2 (Savings account)</a:t>
            </a:r>
          </a:p>
          <a:p>
            <a:r>
              <a:rPr lang="en-US" sz="1400" dirty="0">
                <a:solidFill>
                  <a:schemeClr val="bg1"/>
                </a:solidFill>
              </a:rPr>
              <a:t>R_1 : Risk Factor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B_30: Different types of balances.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63646" y="694511"/>
            <a:ext cx="30016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DESCRIPTION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pic>
        <p:nvPicPr>
          <p:cNvPr id="13" name="Picture 12" descr="A screenshot of a data table&#10;&#10;Description automatically generated">
            <a:extLst>
              <a:ext uri="{FF2B5EF4-FFF2-40B4-BE49-F238E27FC236}">
                <a16:creationId xmlns:a16="http://schemas.microsoft.com/office/drawing/2014/main" id="{465BD012-BA8D-3A36-0667-245525C6F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62" y="1612669"/>
            <a:ext cx="3672797" cy="34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32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</a:t>
            </a:r>
          </a:p>
        </p:txBody>
      </p: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341111"/>
            <a:ext cx="215132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understand the delinquency patterns across different account types and assess their impact on financial risk.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547273" y="2851413"/>
            <a:ext cx="96500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Delinquency</a:t>
            </a:r>
          </a:p>
        </p:txBody>
      </p:sp>
      <p:grpSp>
        <p:nvGrpSpPr>
          <p:cNvPr id="81" name="Group 80" descr="This is an icon of a calendar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268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Identify the types of account and balance behavior of customers that lead to an increase in the risk factor.</a:t>
            </a:r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01496" y="3966191"/>
            <a:ext cx="133369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Balance Behavior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13327" y="4319918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Needs to identify the underlying patterns of payment associated with different balance types.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022028" y="2851412"/>
            <a:ext cx="14002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Payment </a:t>
            </a:r>
            <a:r>
              <a:rPr lang="en-US" sz="1400" b="1" dirty="0">
                <a:solidFill>
                  <a:srgbClr val="30353F"/>
                </a:solidFill>
              </a:rPr>
              <a:t>Behavior</a:t>
            </a:r>
            <a:endParaRPr lang="en-US" sz="1400" b="1" dirty="0">
              <a:solidFill>
                <a:srgbClr val="667181"/>
              </a:solidFill>
            </a:endParaRPr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263618" y="3966191"/>
            <a:ext cx="12246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Spend </a:t>
            </a:r>
            <a:r>
              <a:rPr lang="en-US" sz="1400" b="1" dirty="0">
                <a:solidFill>
                  <a:srgbClr val="30353F"/>
                </a:solidFill>
              </a:rPr>
              <a:t>Behavior</a:t>
            </a:r>
            <a:endParaRPr lang="en-US" sz="1400" b="1" dirty="0">
              <a:solidFill>
                <a:srgbClr val="98A3AD"/>
              </a:solidFill>
            </a:endParaRPr>
          </a:p>
        </p:txBody>
      </p: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gain knowledge of expenditure for different accounts and determine whether it is safe spending or not.</a:t>
            </a:r>
            <a:endParaRPr lang="en-US" sz="1400" dirty="0">
              <a:solidFill>
                <a:srgbClr val="30353F"/>
              </a:solidFill>
            </a:endParaRP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351136" y="165381"/>
            <a:ext cx="348973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Goals To Achieve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 flipH="1">
            <a:off x="7290542" y="96013"/>
            <a:ext cx="356586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Payments variable analysis </a:t>
            </a:r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1577" y="1134386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0693682"/>
              </p:ext>
            </p:extLst>
          </p:nvPr>
        </p:nvGraphicFramePr>
        <p:xfrm>
          <a:off x="7502257" y="1433397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85791" y="2156537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8856079" y="23912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04F4D-3CD3-489C-BBC9-79BE51610EDA}"/>
              </a:ext>
            </a:extLst>
          </p:cNvPr>
          <p:cNvSpPr txBox="1"/>
          <p:nvPr/>
        </p:nvSpPr>
        <p:spPr>
          <a:xfrm>
            <a:off x="7502257" y="3528358"/>
            <a:ext cx="2016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B1- Checking account</a:t>
            </a:r>
          </a:p>
          <a:p>
            <a:r>
              <a:rPr lang="en-US" sz="1200" b="1" dirty="0"/>
              <a:t>B2-Savings account</a:t>
            </a:r>
          </a:p>
          <a:p>
            <a:r>
              <a:rPr lang="en-US" sz="1200" b="1" dirty="0"/>
              <a:t>P2- Payment factor</a:t>
            </a:r>
          </a:p>
        </p:txBody>
      </p:sp>
      <p:pic>
        <p:nvPicPr>
          <p:cNvPr id="18" name="Picture 1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FF0E520D-5B52-1EE2-AF27-E372FA374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" y="69043"/>
            <a:ext cx="6362713" cy="3582444"/>
          </a:xfrm>
          <a:prstGeom prst="rect">
            <a:avLst/>
          </a:prstGeom>
        </p:spPr>
      </p:pic>
      <p:pic>
        <p:nvPicPr>
          <p:cNvPr id="20" name="Picture 19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A2F07A4A-9ED5-A44A-9CCC-C63E19F1B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79" y="3661548"/>
            <a:ext cx="4923789" cy="321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2863550" y="165381"/>
            <a:ext cx="64649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Distribution of Accounts balance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7" name="Picture 6" descr="A pie chart with numbers and a number of balances&#10;&#10;Description automatically generated">
            <a:extLst>
              <a:ext uri="{FF2B5EF4-FFF2-40B4-BE49-F238E27FC236}">
                <a16:creationId xmlns:a16="http://schemas.microsoft.com/office/drawing/2014/main" id="{322F05A5-2DB4-8475-DD2D-28D3CFC12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71" y="883292"/>
            <a:ext cx="4960307" cy="3759540"/>
          </a:xfrm>
          <a:prstGeom prst="rect">
            <a:avLst/>
          </a:prstGeom>
        </p:spPr>
      </p:pic>
      <p:pic>
        <p:nvPicPr>
          <p:cNvPr id="10" name="Picture 9" descr="A diagram of a circle&#10;&#10;Description automatically generated">
            <a:extLst>
              <a:ext uri="{FF2B5EF4-FFF2-40B4-BE49-F238E27FC236}">
                <a16:creationId xmlns:a16="http://schemas.microsoft.com/office/drawing/2014/main" id="{BAF53F5C-BD13-471F-8820-DB372E0C7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11" y="2128002"/>
            <a:ext cx="5598090" cy="43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4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2064783" y="131577"/>
            <a:ext cx="758380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Relationship of Payment and balance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9" name="Picture 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9629B0B-39F3-3102-790A-CB51B61F0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90" y="2137294"/>
            <a:ext cx="5603635" cy="3689699"/>
          </a:xfrm>
          <a:prstGeom prst="rect">
            <a:avLst/>
          </a:prstGeom>
        </p:spPr>
      </p:pic>
      <p:pic>
        <p:nvPicPr>
          <p:cNvPr id="11" name="Picture 10" descr="A graph showing a red and green dot&#10;&#10;Description automatically generated">
            <a:extLst>
              <a:ext uri="{FF2B5EF4-FFF2-40B4-BE49-F238E27FC236}">
                <a16:creationId xmlns:a16="http://schemas.microsoft.com/office/drawing/2014/main" id="{130EEFBE-9425-8BCF-691C-AFE847BF2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0" y="1109193"/>
            <a:ext cx="5014379" cy="33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450153" y="1093348"/>
            <a:ext cx="139301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B2-P2 = 0.55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B1-B2 = -0.62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437980" y="1029218"/>
            <a:ext cx="117154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Highest and lowest Correlation</a:t>
            </a:r>
          </a:p>
        </p:txBody>
      </p: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21457" y="1194614"/>
            <a:ext cx="10627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0.6 to 1.0 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49917" y="1240522"/>
            <a:ext cx="1171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Max density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843252" y="165381"/>
            <a:ext cx="25054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Correlations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4" name="Picture 3" descr="A diagram of a heatmap&#10;&#10;Description automatically generated">
            <a:extLst>
              <a:ext uri="{FF2B5EF4-FFF2-40B4-BE49-F238E27FC236}">
                <a16:creationId xmlns:a16="http://schemas.microsoft.com/office/drawing/2014/main" id="{EF8EA883-51DF-ACAE-9E17-0502F584A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" y="1964317"/>
            <a:ext cx="4735059" cy="4108537"/>
          </a:xfrm>
          <a:prstGeom prst="rect">
            <a:avLst/>
          </a:prstGeom>
        </p:spPr>
      </p:pic>
      <p:pic>
        <p:nvPicPr>
          <p:cNvPr id="11" name="Picture 10" descr="A screen shot of a graph&#10;&#10;Description automatically generated">
            <a:extLst>
              <a:ext uri="{FF2B5EF4-FFF2-40B4-BE49-F238E27FC236}">
                <a16:creationId xmlns:a16="http://schemas.microsoft.com/office/drawing/2014/main" id="{84711D17-88DD-3AFE-4188-F36161203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157" y="1885614"/>
            <a:ext cx="6063729" cy="45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597195" y="165381"/>
            <a:ext cx="29976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Spend Analysis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59FFEE1B-1A75-130C-2E02-A0A0F043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4" y="703213"/>
            <a:ext cx="5577678" cy="2796946"/>
          </a:xfrm>
          <a:prstGeom prst="rect">
            <a:avLst/>
          </a:prstGeom>
        </p:spPr>
      </p:pic>
      <p:pic>
        <p:nvPicPr>
          <p:cNvPr id="6" name="Picture 5" descr="A graph of a number of different levels&#10;&#10;Description automatically generated with medium confidence">
            <a:extLst>
              <a:ext uri="{FF2B5EF4-FFF2-40B4-BE49-F238E27FC236}">
                <a16:creationId xmlns:a16="http://schemas.microsoft.com/office/drawing/2014/main" id="{FAD2C66B-7A24-654B-FA82-F3F0551C5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24" y="657824"/>
            <a:ext cx="4825508" cy="3147070"/>
          </a:xfrm>
          <a:prstGeom prst="rect">
            <a:avLst/>
          </a:prstGeom>
        </p:spPr>
      </p:pic>
      <p:pic>
        <p:nvPicPr>
          <p:cNvPr id="8" name="Picture 7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763075B0-F63C-C319-2611-3A058A26F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69" y="3749709"/>
            <a:ext cx="4062898" cy="28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59471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0.16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59471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0.22</a:t>
            </a:r>
          </a:p>
        </p:txBody>
      </p:sp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888966" y="2626687"/>
            <a:ext cx="3886200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Spend Behavior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Söhne"/>
              </a:rPr>
              <a:t>Right-Skewed Distribution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Söhne"/>
              </a:rPr>
              <a:t>: The data for spend variable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KaTeX_Main"/>
              </a:rPr>
              <a:t>S_3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Söhne"/>
              </a:rPr>
              <a:t> is right-skewed, indicating lower spend values with fewer high spend outliers.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Söhne"/>
              </a:rPr>
              <a:t>Mean vs. Median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Söhne"/>
              </a:rPr>
              <a:t>: With a mean of 0.22 and a median of 0.16, the mean is inflated by high spend outliers, while the median reflects the central tendency of the majority.</a:t>
            </a: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Söhne"/>
              </a:rPr>
              <a:t>Central Tendency Insight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Söhne"/>
              </a:rPr>
              <a:t>: The median is a better indicator of typical spend behavior due to the right skew of the data, resisting the distortion from outliers.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566946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73554" cy="369332"/>
            <a:chOff x="816617" y="3307745"/>
            <a:chExt cx="973554" cy="369332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9372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50k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pic>
        <p:nvPicPr>
          <p:cNvPr id="5" name="Picture 4" descr="A graph of a distribution of a variable&#10;&#10;Description automatically generated with medium confidence">
            <a:extLst>
              <a:ext uri="{FF2B5EF4-FFF2-40B4-BE49-F238E27FC236}">
                <a16:creationId xmlns:a16="http://schemas.microsoft.com/office/drawing/2014/main" id="{7B2DBD2D-DDA7-42D2-D4C4-6D9013069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47" y="971872"/>
            <a:ext cx="5120051" cy="30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2787</TotalTime>
  <Words>377</Words>
  <Application>Microsoft Macintosh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Century Gothic</vt:lpstr>
      <vt:lpstr>KaTeX_Main</vt:lpstr>
      <vt:lpstr>Segoe UI Light</vt:lpstr>
      <vt:lpstr>Söhne</vt:lpstr>
      <vt:lpstr>Söhne Mono</vt:lpstr>
      <vt:lpstr>Office Theme</vt:lpstr>
      <vt:lpstr>Slide 1</vt:lpstr>
      <vt:lpstr>Slide 10</vt:lpstr>
      <vt:lpstr>Slide 9</vt:lpstr>
      <vt:lpstr>Slide 2</vt:lpstr>
      <vt:lpstr>Slide 3</vt:lpstr>
      <vt:lpstr>Slide 3</vt:lpstr>
      <vt:lpstr>Slide 4</vt:lpstr>
      <vt:lpstr>Slide 6</vt:lpstr>
      <vt:lpstr>Slide 7</vt:lpstr>
      <vt:lpstr>Slide 8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jaglan, Aman</dc:creator>
  <cp:lastModifiedBy>jaglan, Aman</cp:lastModifiedBy>
  <cp:revision>4</cp:revision>
  <dcterms:created xsi:type="dcterms:W3CDTF">2024-04-23T17:44:03Z</dcterms:created>
  <dcterms:modified xsi:type="dcterms:W3CDTF">2024-04-25T16:11:41Z</dcterms:modified>
</cp:coreProperties>
</file>